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2CE4B8"/>
    <a:srgbClr val="FF7C80"/>
    <a:srgbClr val="D57EDE"/>
    <a:srgbClr val="CC0066"/>
    <a:srgbClr val="08C0A1"/>
    <a:srgbClr val="E165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7" d="100"/>
          <a:sy n="67" d="100"/>
        </p:scale>
        <p:origin x="-13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C3A78-3177-458A-89E4-1F8CE69DBA99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29619F-CBE9-4594-B962-DF4ADDF18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580E-F705-40F0-896C-7A1F07A16A47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9CD12-34EF-496F-8405-BF5935D8D3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74816-5202-4933-973E-64D2BD2F7D51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AFC44-13A6-4B9E-ABA6-8518FFD208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6D3F3-1942-433F-A9AE-ED1BC0A3E708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D16F4-96C5-409B-A332-4AAC1691C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24977-4FE2-441F-A07A-6D848ED4852E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F3AA2-D56D-4AB6-930B-E98B649EE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912F9-04D0-4532-9784-7C6BB592278B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B799E-1341-409E-9E6D-65E3B6DA08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87038-4936-43A2-B3B2-EF7ADC365F6C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69E-2B45-491B-B822-12EF3EE6E9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14DE5-4588-4BC2-BD41-58758352EB7D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EADBE-3A28-4543-9A8F-C855F22C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F7DB3-DC21-4BC4-A814-EEFFCE62642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F21F-7CB9-4BB4-9E42-B9EE26C39B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28EA-21B4-44F3-AD8A-93827062F3D2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0BB43-3406-459C-AA12-4521E67FD7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1BB09-27CC-4AAC-9809-B128A50429FF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96CC8-E958-4996-8DE5-5CCD215C3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6DD880-6CF9-472E-ACAB-B8C4496625C5}" type="datetimeFigureOut">
              <a:rPr lang="ru-RU"/>
              <a:pPr>
                <a:defRPr/>
              </a:pPr>
              <a:t>01.06.2015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38BD2D-A9BD-4F84-BD69-67256FFBE3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05" r:id="rId4"/>
    <p:sldLayoutId id="2147483711" r:id="rId5"/>
    <p:sldLayoutId id="2147483706" r:id="rId6"/>
    <p:sldLayoutId id="2147483712" r:id="rId7"/>
    <p:sldLayoutId id="2147483713" r:id="rId8"/>
    <p:sldLayoutId id="2147483714" r:id="rId9"/>
    <p:sldLayoutId id="2147483707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8969" y="467643"/>
            <a:ext cx="8424936" cy="3456384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500" b="1" dirty="0"/>
              <a:t>Топ-10 самых устойчивых валют </a:t>
            </a:r>
            <a:r>
              <a:rPr lang="ru-RU" sz="6500" b="1" dirty="0" smtClean="0"/>
              <a:t>мира</a:t>
            </a:r>
            <a:endParaRPr lang="ru-RU" sz="6500" dirty="0"/>
          </a:p>
        </p:txBody>
      </p:sp>
      <p:grpSp>
        <p:nvGrpSpPr>
          <p:cNvPr id="13316" name="Group 4"/>
          <p:cNvGrpSpPr>
            <a:grpSpLocks noChangeAspect="1"/>
          </p:cNvGrpSpPr>
          <p:nvPr/>
        </p:nvGrpSpPr>
        <p:grpSpPr bwMode="auto">
          <a:xfrm>
            <a:off x="1547813" y="4005263"/>
            <a:ext cx="5829300" cy="2663825"/>
            <a:chOff x="2281" y="1476"/>
            <a:chExt cx="7200" cy="4320"/>
          </a:xfrm>
        </p:grpSpPr>
        <p:sp>
          <p:nvSpPr>
            <p:cNvPr id="13317" name="AutoShape 5"/>
            <p:cNvSpPr>
              <a:spLocks noChangeAspect="1" noChangeArrowheads="1"/>
            </p:cNvSpPr>
            <p:nvPr/>
          </p:nvSpPr>
          <p:spPr bwMode="auto">
            <a:xfrm>
              <a:off x="2281" y="1476"/>
              <a:ext cx="720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322" y="2071"/>
              <a:ext cx="7118" cy="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>
                  <a:solidFill>
                    <a:srgbClr val="000000"/>
                  </a:solidFill>
                </a:rPr>
                <a:t>Дисциплина «Денежное обращение и кредит»</a:t>
              </a:r>
            </a:p>
            <a:p>
              <a:r>
                <a:rPr lang="ru-RU">
                  <a:solidFill>
                    <a:srgbClr val="000000"/>
                  </a:solidFill>
                </a:rPr>
                <a:t>Преподаватель: Шердакова Т.А., ассистент кафедры финансов и кредита</a:t>
              </a:r>
            </a:p>
            <a:p>
              <a:r>
                <a:rPr lang="ru-RU">
                  <a:solidFill>
                    <a:srgbClr val="000000"/>
                  </a:solidFill>
                </a:rPr>
                <a:t>Тема лекции: «</a:t>
              </a:r>
              <a:r>
                <a:rPr lang="ru-RU"/>
                <a:t>Сущность, функции, роль и виды  денег»</a:t>
              </a:r>
              <a:endParaRPr lang="ru-RU">
                <a:solidFill>
                  <a:srgbClr val="000000"/>
                </a:solidFill>
              </a:endParaRPr>
            </a:p>
            <a:p>
              <a:r>
                <a:rPr lang="ru-RU">
                  <a:solidFill>
                    <a:srgbClr val="000000"/>
                  </a:solidFill>
                </a:rPr>
                <a:t>Специальность: «Экономика и управление на предприятии»</a:t>
              </a:r>
            </a:p>
            <a:p>
              <a:r>
                <a:rPr lang="ru-RU">
                  <a:solidFill>
                    <a:srgbClr val="000000"/>
                  </a:solidFill>
                </a:rPr>
                <a:t>Курс: 2 курс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2588" y="576263"/>
            <a:ext cx="5867400" cy="522287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Евро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type="body" sz="half" idx="2"/>
          </p:nvPr>
        </p:nvSpPr>
        <p:spPr>
          <a:xfrm>
            <a:off x="4932363" y="1035050"/>
            <a:ext cx="3887787" cy="5418138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latin typeface="Book Antiqua" pitchFamily="18" charset="0"/>
                <a:cs typeface="BrowalliaUPC" pitchFamily="34" charset="-34"/>
              </a:rPr>
              <a:t>Очень молодой, но от этого не менее сильной валютой является евро. Кроме того, что она сохраняет невысокую инфляцию, но и с каждым днем становится все более сильным противником для американского доллара в «битве» за право считаться мировой валютой.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2500" dirty="0">
              <a:solidFill>
                <a:schemeClr val="accent5">
                  <a:lumMod val="75000"/>
                </a:schemeClr>
              </a:solidFill>
              <a:cs typeface="BrowalliaUPC" pitchFamily="34" charset="-34"/>
            </a:endParaRPr>
          </a:p>
        </p:txBody>
      </p:sp>
      <p:pic>
        <p:nvPicPr>
          <p:cNvPr id="22531" name="Picture 3" descr="G:\доик през\EUR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027113"/>
            <a:ext cx="2305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 descr="G:\доик през\EUR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035050"/>
            <a:ext cx="2232025" cy="134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5" descr="G:\доик през\EUR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82838"/>
            <a:ext cx="2305050" cy="134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G:\доик през\EUR-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65388" y="2397125"/>
            <a:ext cx="230346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G:\доик през\EUR-1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9713" y="3730625"/>
            <a:ext cx="22256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G:\доик през\EUR-2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65388" y="3730625"/>
            <a:ext cx="2322512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9" descr="G:\доик през\EUR-50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9713" y="5064125"/>
            <a:ext cx="2316162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Норвежская крона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178175" y="2636838"/>
            <a:ext cx="5726113" cy="4032250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На сегодняшний день норвежская крона пользуется славой одной из максимально стабильных валют Европы. Причем эта слава пришла к валюте уже в конце 19 века. За счет того, что Норвегия экспортирует газ и нефть, ей успешно удалось сформировать резервный фонд, а учитывая потребности страны его можно смело назвать неисчерпаемым. </a:t>
            </a:r>
          </a:p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sz="34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Кроме того защита купюр норвежской кроны самая лучшая в мире, подделать ее практически невыполнимая задача.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23555" name="Picture 8" descr="G:\доик през\NOK-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989013"/>
            <a:ext cx="2951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9" descr="G:\доик през\NOK-1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9013"/>
            <a:ext cx="2952750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10" descr="G:\доик през\NOK-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989013"/>
            <a:ext cx="3005137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1" descr="G:\доик през\NOK-5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2767013"/>
            <a:ext cx="29670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12" descr="G:\доик през\NOK-10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4322763"/>
            <a:ext cx="307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Шведская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крона</a:t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0825" y="1196975"/>
            <a:ext cx="3152775" cy="5160963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Несмотря на то, что шведская крона не такая уверенная и устойчивая валюта, как крона норвежская, все равно ее смело можно считать одной из наиболее стабильных валют. На настоящий момент в стране наряду с кроной используется евро (Швеция входит в Евросоюз, но от признания евро своей национальной валютой отказалась).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24579" name="Рисунок 7" descr="C:\Users\Лола\Desktop\sek-not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8050" y="908050"/>
            <a:ext cx="5588000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4294967295"/>
          </p:nvPr>
        </p:nvSpPr>
        <p:spPr>
          <a:xfrm>
            <a:off x="179388" y="188913"/>
            <a:ext cx="8785225" cy="6335712"/>
          </a:xfrm>
        </p:spPr>
        <p:txBody>
          <a:bodyPr>
            <a:noAutofit/>
          </a:bodyPr>
          <a:lstStyle/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FF7C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Сбербанк исследовал мировые резервные валюты 33 стран. </a:t>
            </a:r>
            <a:endParaRPr lang="ru-RU" sz="2400" b="1" dirty="0" smtClean="0">
              <a:solidFill>
                <a:srgbClr val="FF7C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«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Наше исследование показало, в каких валютах надежнее всего хранить деньги гражданам, которые не занимаются макроэкономическими изысканиями», — заявил руководитель Сбербанка Герман Греф. Он отметил, что странами-чемпионами с точки зрения устойчивости валют стали </a:t>
            </a:r>
            <a:r>
              <a:rPr lang="ru-RU" sz="2400" b="1" u="sng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Швейцария, Норвегия и Швеция</a:t>
            </a:r>
            <a:r>
              <a:rPr lang="ru-RU" sz="2400" b="1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.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«Три страны, в которых сохранение валют с точки зрения их 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устойчивости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, девальвации этих валют, разумности макроэкономической политики правительств, достаточности ресурсов для поддержания этих валют являются доминирующими над всеми остальными в мире», — подчеркнул глава крупнейшего российского банка. В следующую тройку по надежности валют вошли </a:t>
            </a:r>
            <a:r>
              <a:rPr lang="ru-RU" sz="2400" b="1" u="sng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Тайвань, Сингапур и Малайзия</a:t>
            </a:r>
            <a:r>
              <a:rPr lang="ru-RU" sz="2400" b="1" dirty="0">
                <a:solidFill>
                  <a:srgbClr val="2CE4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.</a:t>
            </a: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Россия 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  <a:latin typeface="Segoe UI Light" pitchFamily="34" charset="0"/>
              </a:rPr>
              <a:t>в рейтинге этого исследования заняла 11-е место, по мнению Грефа, «это очень неплохое место», с учетом того, что США на девятом месте.</a:t>
            </a:r>
          </a:p>
          <a:p>
            <a:pPr marL="0" indent="357188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Segoe UI Light" pitchFamily="34" charset="0"/>
              </a:rPr>
              <a:t> </a:t>
            </a:r>
          </a:p>
          <a:p>
            <a:pPr marL="0" indent="357188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400" b="1" dirty="0">
              <a:solidFill>
                <a:schemeClr val="accent2">
                  <a:lumMod val="75000"/>
                </a:schemeClr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G:\доик през\241935170.2895625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2875" y="4508500"/>
            <a:ext cx="8858250" cy="2138363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Спасибо за внимание!</a:t>
            </a:r>
            <a:endParaRPr lang="ru-RU" sz="6000" b="1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4294967295"/>
          </p:nvPr>
        </p:nvSpPr>
        <p:spPr>
          <a:xfrm>
            <a:off x="323850" y="404813"/>
            <a:ext cx="8458200" cy="1871662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i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 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Практически любая валюта подвержена изменениям. Но в мире есть страны, чьи деньги наиболее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устойчивы </a:t>
            </a:r>
            <a:r>
              <a:rPr lang="ru-RU" sz="2800" i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против различного рода кризисов, </a:t>
            </a:r>
            <a:r>
              <a:rPr lang="ru-RU" sz="28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потрясений.</a:t>
            </a:r>
            <a:endParaRPr lang="ru-RU" sz="2800" i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1433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76475"/>
            <a:ext cx="78628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981" y="476672"/>
            <a:ext cx="8686800" cy="81156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BrowalliaUPC" pitchFamily="34" charset="-34"/>
              </a:rPr>
              <a:t>Швейцарский франк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1075"/>
            <a:ext cx="8686800" cy="5327650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Франк – это самая устойчивая валюта во всем мире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endParaRPr lang="ru-RU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indent="0" fontAlgn="auto">
              <a:spcAft>
                <a:spcPts val="0"/>
              </a:spcAft>
              <a:buFont typeface="Wingdings 2"/>
              <a:buChar char=""/>
              <a:defRPr/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15363" name="Picture 2" descr="G:\доик през\CHF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7275" y="1497013"/>
            <a:ext cx="2982913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 descr="G:\доик през\CHF-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600" y="1557338"/>
            <a:ext cx="30099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G:\доик през\CHF-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3200400"/>
            <a:ext cx="20161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 descr="G:\доик през\CHF-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3200400"/>
            <a:ext cx="21463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G:\доик през\CHF-20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4063" y="3200400"/>
            <a:ext cx="2016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7" descr="G:\доик през\CHF-10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32588" y="1628775"/>
            <a:ext cx="2411412" cy="491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0825" y="476250"/>
            <a:ext cx="8686800" cy="5689600"/>
          </a:xfrm>
        </p:spPr>
        <p:txBody>
          <a:bodyPr>
            <a:normAutofit fontScale="47500" lnSpcReduction="20000"/>
          </a:bodyPr>
          <a:lstStyle/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Многие инвесторы считают франк </a:t>
            </a: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(также </a:t>
            </a: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австралийский доллар и японскую йену) теми валютами, в которые можно вложить свои денежные средства на период нестабильности остальных валют. Это мнение подтверждают и главы российских банков. С 2007 года </a:t>
            </a:r>
            <a:r>
              <a:rPr lang="ru-RU" sz="5500" b="1" dirty="0" smtClean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в ЦБ </a:t>
            </a: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России франк был введен в золотовалютные резервы страны.</a:t>
            </a:r>
          </a:p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Для того чтобы немного остановить рост франка (он отрицательно сказывается на местном экспорте), Национальный банк Швейцарии привязал его курс к евро и этот шаг дал результаты, франк немного опустился в цене.</a:t>
            </a:r>
          </a:p>
          <a:p>
            <a:pPr marL="0" indent="357188" algn="just">
              <a:spcAft>
                <a:spcPts val="0"/>
              </a:spcAft>
              <a:buFont typeface="Wingdings 2"/>
              <a:buNone/>
              <a:defRPr/>
            </a:pPr>
            <a:r>
              <a:rPr lang="ru-RU" sz="5500" b="1" dirty="0">
                <a:solidFill>
                  <a:schemeClr val="accent6">
                    <a:lumMod val="75000"/>
                  </a:schemeClr>
                </a:solidFill>
                <a:latin typeface="Segoe UI Light" pitchFamily="34" charset="0"/>
              </a:rPr>
              <a:t>Впрочем, был в истории один момент (20 век), когда франк подешевел на 30%. Это произошло в 1936 году.  А вот вторая мировая война, кризис 70-х годов не пошатнул франк и он остался стабилен 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Segoe UI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458200" cy="7920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Японская йена</a:t>
            </a:r>
            <a: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 Antiqua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latin typeface="Book Antiqua" pitchFamily="18" charset="0"/>
              </a:rPr>
            </a:br>
            <a:endParaRPr lang="ru-RU" sz="4000" dirty="0">
              <a:solidFill>
                <a:schemeClr val="accent6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2"/>
          </p:nvPr>
        </p:nvSpPr>
        <p:spPr>
          <a:xfrm>
            <a:off x="179388" y="908050"/>
            <a:ext cx="2952750" cy="5616575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900" dirty="0">
                <a:solidFill>
                  <a:schemeClr val="accent5">
                    <a:lumMod val="75000"/>
                  </a:schemeClr>
                </a:solidFill>
              </a:rPr>
              <a:t>На мировом рынке, йена утвердилась в 1953 году, а до 1971 года ее курс был привязан к доллару. Но за несколько десятков лет йене удалось, значительно усилиться не только по отношению к доллару, но и по отношению к другим существующим валютам.  Курс йены рос даже во времена землетрясений и цунами, а банку Японии пришлось идти на меры, которые смогли бы предотвратить рост валюты.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sz="19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7411" name="Объект 3" descr="C:\Users\Лола\Desktop\2013181115044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167063" y="1052513"/>
            <a:ext cx="5868987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813" y="671513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Австралийский доллар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18434" name="Текст 3"/>
          <p:cNvSpPr>
            <a:spLocks noGrp="1"/>
          </p:cNvSpPr>
          <p:nvPr>
            <p:ph type="body" idx="2"/>
          </p:nvPr>
        </p:nvSpPr>
        <p:spPr>
          <a:xfrm>
            <a:off x="5937250" y="998538"/>
            <a:ext cx="3098800" cy="5599112"/>
          </a:xfrm>
        </p:spPr>
        <p:txBody>
          <a:bodyPr/>
          <a:lstStyle/>
          <a:p>
            <a:pPr algn="just"/>
            <a:r>
              <a:rPr lang="ru-RU" sz="2000" smtClean="0"/>
              <a:t>Экономику Австралии не затронул кризис 2008 года, несмотря на панику во многих странах, позиции австралийского доллара не только не упали, но и окрепли, что привело к стабильному росту банковской системы страны.  Уровень безработицы в этом государстве на порядок ниже, чем в Европе или Америке, присутствуют все условия для развития бизнеса. Кроме этого, 1% от запаса ЦБ России находятся в этой валюте. </a:t>
            </a:r>
          </a:p>
          <a:p>
            <a:endParaRPr lang="ru-RU" sz="1300" smtClean="0"/>
          </a:p>
          <a:p>
            <a:endParaRPr lang="ru-RU" sz="1300" smtClean="0"/>
          </a:p>
        </p:txBody>
      </p:sp>
      <p:pic>
        <p:nvPicPr>
          <p:cNvPr id="18435" name="Picture 3" descr="G:\доик през\AUD-5-b-n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1171575"/>
            <a:ext cx="29368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G:\доик през\AUD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8150" y="1104900"/>
            <a:ext cx="287655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6" descr="G:\доик през\AUD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2898775"/>
            <a:ext cx="279717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G:\доик през\AUD-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43225" y="2898775"/>
            <a:ext cx="287496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G:\доик през\AUD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900" y="4581525"/>
            <a:ext cx="2800350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G:\доик през\AUD-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43225" y="4603750"/>
            <a:ext cx="294798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88" y="404813"/>
            <a:ext cx="8458200" cy="520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Канадский 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доллар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179388" y="1196975"/>
            <a:ext cx="3744912" cy="5327650"/>
          </a:xfrm>
        </p:spPr>
        <p:txBody>
          <a:bodyPr>
            <a:normAutofit fontScale="925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/>
              <a:t>Несмотря на то, что канадский доллар далеко не так популярен и известен, как его американский «собрат» он входит в число наиболее стабильных валют за счет спокойной экономической и финансовой обстановки в стране. Некоторые страны (в том числе США) хранят золотовалютные резервы именно в канадских долларах, что уже много значит.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9459" name="Picture 2" descr="G:\доик през\CAD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21088" y="1141413"/>
            <a:ext cx="2354262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3" descr="G:\доик през\CAD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141413"/>
            <a:ext cx="3019425" cy="177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 descr="G:\доик през\CAD-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781300"/>
            <a:ext cx="244633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G:\доик през\CAD-1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1425" y="4543425"/>
            <a:ext cx="43465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5" descr="G:\доик през\CAD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27763" y="3014663"/>
            <a:ext cx="2876550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0975" y="692150"/>
            <a:ext cx="8458200" cy="3778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Доллар США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20482" name="Текст 5"/>
          <p:cNvSpPr>
            <a:spLocks noGrp="1"/>
          </p:cNvSpPr>
          <p:nvPr>
            <p:ph type="body" idx="2"/>
          </p:nvPr>
        </p:nvSpPr>
        <p:spPr>
          <a:xfrm>
            <a:off x="323850" y="1268413"/>
            <a:ext cx="3527425" cy="4800600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076825" y="836613"/>
            <a:ext cx="3959225" cy="5688012"/>
          </a:xfrm>
        </p:spPr>
        <p:txBody>
          <a:bodyPr>
            <a:normAutofit fontScale="77500" lnSpcReduction="20000"/>
          </a:bodyPr>
          <a:lstStyle/>
          <a:p>
            <a:pPr marL="0" indent="357188" algn="just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Light" pitchFamily="34" charset="0"/>
              </a:rPr>
              <a:t>Даже не смотря на стабильно возрастающий внешний долг США, ее валюта не сдает позиции и продолжает свой рост. Это происходит за счет мощного военного потенциала. Даже Россия, стоящая на втором месте, претендовать на мировое господство не в силах (сказывается технологическое отставание).  И конечно по объему ВВП уступает США лишь Евросоюзу.</a:t>
            </a:r>
          </a:p>
          <a:p>
            <a:pPr marL="0" indent="357188" fontAlgn="auto">
              <a:spcAft>
                <a:spcPts val="0"/>
              </a:spcAft>
              <a:buFont typeface="Wingdings 2"/>
              <a:buChar char=""/>
              <a:defRPr/>
            </a:pPr>
            <a:endParaRPr lang="ru-RU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Light" pitchFamily="34" charset="0"/>
            </a:endParaRPr>
          </a:p>
        </p:txBody>
      </p:sp>
      <p:pic>
        <p:nvPicPr>
          <p:cNvPr id="20484" name="Рисунок 6" descr="C:\Users\Лола\Desktop\us-dollar-bill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0975" y="981075"/>
            <a:ext cx="489585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497888" cy="5222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Китайский юань</a:t>
            </a:r>
            <a: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/>
            </a:r>
            <a:br>
              <a:rPr lang="ru-RU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</a:br>
            <a:endParaRPr lang="ru-RU" sz="44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0825" y="1336675"/>
            <a:ext cx="2592388" cy="5026025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Эта валюта только набирает обороты (несмотря на огромный объем торговли), но в будущем имеет шикарные перспективы стать одной из самый устойчивых валют. Этому активно способствует стабильная китайская экономика.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1507" name="Picture 3" descr="G:\доик през\CNY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336675"/>
            <a:ext cx="30670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G:\доик през\CNY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0563" y="1336675"/>
            <a:ext cx="297815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G:\доик през\CNY-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943225"/>
            <a:ext cx="302577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 descr="G:\доик през\CNY-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0563" y="2927350"/>
            <a:ext cx="297815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 descr="G:\доик през\CNY-5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00338" y="4564063"/>
            <a:ext cx="3070225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8" descr="G:\доик през\CNY-1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95963" y="4564063"/>
            <a:ext cx="2952750" cy="16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007E7837599704DBF97B7717FFF4AF4" ma:contentTypeVersion="0" ma:contentTypeDescription="Создание документа." ma:contentTypeScope="" ma:versionID="2f76a39a6c754335552cd44e337eabc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CCF487-EE96-4B98-B610-FF79F95C8240}"/>
</file>

<file path=customXml/itemProps2.xml><?xml version="1.0" encoding="utf-8"?>
<ds:datastoreItem xmlns:ds="http://schemas.openxmlformats.org/officeDocument/2006/customXml" ds:itemID="{1EC0DADB-10AB-4351-BDC1-C28847158A49}"/>
</file>

<file path=customXml/itemProps3.xml><?xml version="1.0" encoding="utf-8"?>
<ds:datastoreItem xmlns:ds="http://schemas.openxmlformats.org/officeDocument/2006/customXml" ds:itemID="{4A739732-13CD-4332-B10E-FB1F3101F3EC}"/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152</TotalTime>
  <Words>693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34" baseType="lpstr">
      <vt:lpstr>Franklin Gothic Book</vt:lpstr>
      <vt:lpstr>Arial</vt:lpstr>
      <vt:lpstr>Franklin Gothic Medium</vt:lpstr>
      <vt:lpstr>Wingdings 2</vt:lpstr>
      <vt:lpstr>Calibri</vt:lpstr>
      <vt:lpstr>Monotype Corsiva</vt:lpstr>
      <vt:lpstr>BrowalliaUPC</vt:lpstr>
      <vt:lpstr>Century Gothic</vt:lpstr>
      <vt:lpstr>Book Antiqua</vt:lpstr>
      <vt:lpstr>Cambria</vt:lpstr>
      <vt:lpstr>Segoe UI Light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АВСТРАЛИЙСКИЙ ДОЛЛАР </vt:lpstr>
      <vt:lpstr> КАНАДСКИЙ ДОЛЛАР</vt:lpstr>
      <vt:lpstr> ДОЛЛАР США </vt:lpstr>
      <vt:lpstr>КИТАЙСКИЙ ЮАНЬ </vt:lpstr>
      <vt:lpstr> ЕВРО </vt:lpstr>
      <vt:lpstr>НОРВЕЖСКАЯ КРОНА </vt:lpstr>
      <vt:lpstr>ШВЕДСКАЯ КРОНА </vt:lpstr>
      <vt:lpstr>Слайд 13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Bashlakova</cp:lastModifiedBy>
  <cp:revision>17</cp:revision>
  <dcterms:created xsi:type="dcterms:W3CDTF">2015-05-18T11:31:03Z</dcterms:created>
  <dcterms:modified xsi:type="dcterms:W3CDTF">2015-06-01T15:02:30Z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0x0101005007E7837599704DBF97B7717FFF4AF4</vt:lpwstr>
  </property>
</Properties>
</file>